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338" r:id="rId2"/>
    <p:sldId id="328" r:id="rId3"/>
    <p:sldId id="337" r:id="rId4"/>
    <p:sldId id="339" r:id="rId5"/>
    <p:sldId id="311" r:id="rId6"/>
    <p:sldId id="340" r:id="rId7"/>
    <p:sldId id="312" r:id="rId8"/>
    <p:sldId id="308" r:id="rId9"/>
    <p:sldId id="334" r:id="rId10"/>
    <p:sldId id="341" r:id="rId11"/>
    <p:sldId id="326" r:id="rId12"/>
    <p:sldId id="330" r:id="rId13"/>
    <p:sldId id="336" r:id="rId14"/>
  </p:sldIdLst>
  <p:sldSz cx="10693400" cy="7561263"/>
  <p:notesSz cx="6718300" cy="9867900"/>
  <p:defaultTextStyle>
    <a:defPPr>
      <a:defRPr lang="ru-RU"/>
    </a:defPPr>
    <a:lvl1pPr marL="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005AA9"/>
    <a:srgbClr val="3DA980"/>
    <a:srgbClr val="0000FF"/>
    <a:srgbClr val="C31B43"/>
    <a:srgbClr val="9A1652"/>
    <a:srgbClr val="4F81BD"/>
    <a:srgbClr val="FF6969"/>
    <a:srgbClr val="18757A"/>
    <a:srgbClr val="871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1" autoAdjust="0"/>
    <p:restoredTop sz="94628" autoAdjust="0"/>
  </p:normalViewPr>
  <p:slideViewPr>
    <p:cSldViewPr showGuides="1">
      <p:cViewPr>
        <p:scale>
          <a:sx n="70" d="100"/>
          <a:sy n="70" d="100"/>
        </p:scale>
        <p:origin x="-115" y="-101"/>
      </p:cViewPr>
      <p:guideLst>
        <p:guide orient="horz" pos="2381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15698255749361E-2"/>
          <c:y val="0"/>
          <c:w val="0.98628442993513543"/>
          <c:h val="0.871117198012234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dLbl>
              <c:idx val="4"/>
              <c:numFmt formatCode="#,##0.0" sourceLinked="0"/>
              <c:spPr/>
              <c:txPr>
                <a:bodyPr/>
                <a:lstStyle/>
                <a:p>
                  <a:pPr algn="ctr">
                    <a:defRPr lang="en-US" sz="1800" b="1" i="0" u="none" strike="noStrike" kern="1200" baseline="0">
                      <a:solidFill>
                        <a:schemeClr val="accent6">
                          <a:lumMod val="75000"/>
                        </a:schemeClr>
                      </a:solidFill>
                      <a:latin typeface="Arial Narrow" panose="020B0606020202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b="1">
                    <a:solidFill>
                      <a:schemeClr val="accent6">
                        <a:lumMod val="7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0.0</c:formatCode>
                <c:ptCount val="5"/>
                <c:pt idx="0">
                  <c:v>8.8000000000000007</c:v>
                </c:pt>
                <c:pt idx="1">
                  <c:v>13.6</c:v>
                </c:pt>
                <c:pt idx="2">
                  <c:v>15.7</c:v>
                </c:pt>
                <c:pt idx="3">
                  <c:v>22.2</c:v>
                </c:pt>
                <c:pt idx="4">
                  <c:v>25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13376"/>
        <c:axId val="55431552"/>
      </c:lineChart>
      <c:catAx>
        <c:axId val="55413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431552"/>
        <c:crosses val="autoZero"/>
        <c:auto val="1"/>
        <c:lblAlgn val="ctr"/>
        <c:lblOffset val="100"/>
        <c:noMultiLvlLbl val="0"/>
      </c:catAx>
      <c:valAx>
        <c:axId val="5543155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55413376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715698255749361E-2"/>
          <c:y val="1.52157327321801E-2"/>
          <c:w val="0.98628442993513543"/>
          <c:h val="0.8711171980122342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05AA9"/>
              </a:solidFill>
            </a:ln>
          </c:spPr>
          <c:marker>
            <c:symbol val="circle"/>
            <c:size val="9"/>
            <c:spPr>
              <a:solidFill>
                <a:srgbClr val="005AA9"/>
              </a:solidFill>
              <a:ln>
                <a:solidFill>
                  <a:srgbClr val="005AA9"/>
                </a:solidFill>
              </a:ln>
            </c:spPr>
          </c:marker>
          <c:dLbls>
            <c:txPr>
              <a:bodyPr/>
              <a:lstStyle/>
              <a:p>
                <a:pPr>
                  <a:defRPr b="1">
                    <a:solidFill>
                      <a:schemeClr val="accent1">
                        <a:lumMod val="75000"/>
                      </a:schemeClr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31</c:v>
                </c:pt>
                <c:pt idx="1">
                  <c:v>26</c:v>
                </c:pt>
                <c:pt idx="2" formatCode="#,##0.0">
                  <c:v>20.2</c:v>
                </c:pt>
                <c:pt idx="3" formatCode="#,##0.0">
                  <c:v>14.2</c:v>
                </c:pt>
                <c:pt idx="4" formatCode="#,##0.0">
                  <c:v>15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72128"/>
        <c:axId val="55473664"/>
      </c:lineChart>
      <c:catAx>
        <c:axId val="55472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473664"/>
        <c:crosses val="autoZero"/>
        <c:auto val="1"/>
        <c:lblAlgn val="ctr"/>
        <c:lblOffset val="100"/>
        <c:noMultiLvlLbl val="0"/>
      </c:catAx>
      <c:valAx>
        <c:axId val="554736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55472128"/>
        <c:crosses val="autoZero"/>
        <c:crossBetween val="between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13"/>
            <a:ext cx="2911263" cy="493395"/>
          </a:xfrm>
          <a:prstGeom prst="rect">
            <a:avLst/>
          </a:prstGeom>
        </p:spPr>
        <p:txBody>
          <a:bodyPr vert="horz" lIns="89780" tIns="44891" rIns="89780" bIns="4489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8" y="13"/>
            <a:ext cx="2911263" cy="493395"/>
          </a:xfrm>
          <a:prstGeom prst="rect">
            <a:avLst/>
          </a:prstGeom>
        </p:spPr>
        <p:txBody>
          <a:bodyPr vert="horz" lIns="89780" tIns="44891" rIns="89780" bIns="44891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1363"/>
            <a:ext cx="52324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80" tIns="44891" rIns="89780" bIns="4489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0" y="4687269"/>
            <a:ext cx="5374640" cy="4440555"/>
          </a:xfrm>
          <a:prstGeom prst="rect">
            <a:avLst/>
          </a:prstGeom>
        </p:spPr>
        <p:txBody>
          <a:bodyPr vert="horz" lIns="89780" tIns="44891" rIns="89780" bIns="4489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372807"/>
            <a:ext cx="2911263" cy="493395"/>
          </a:xfrm>
          <a:prstGeom prst="rect">
            <a:avLst/>
          </a:prstGeom>
        </p:spPr>
        <p:txBody>
          <a:bodyPr vert="horz" lIns="89780" tIns="44891" rIns="89780" bIns="4489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8" y="9372807"/>
            <a:ext cx="2911263" cy="493395"/>
          </a:xfrm>
          <a:prstGeom prst="rect">
            <a:avLst/>
          </a:prstGeom>
        </p:spPr>
        <p:txBody>
          <a:bodyPr vert="horz" lIns="89780" tIns="44891" rIns="89780" bIns="44891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3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2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31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19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556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3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5"/>
            <a:ext cx="858043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25" y="540277"/>
            <a:ext cx="8588251" cy="122413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25" y="1764295"/>
            <a:ext cx="8588251" cy="5331830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5"/>
            <a:ext cx="2495127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1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1.wdp"/><Relationship Id="rId3" Type="http://schemas.openxmlformats.org/officeDocument/2006/relationships/image" Target="../media/image15.gif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1.jpeg"/><Relationship Id="rId5" Type="http://schemas.openxmlformats.org/officeDocument/2006/relationships/image" Target="../media/image4.gif"/><Relationship Id="rId10" Type="http://schemas.openxmlformats.org/officeDocument/2006/relationships/image" Target="../media/image20.png"/><Relationship Id="rId4" Type="http://schemas.openxmlformats.org/officeDocument/2006/relationships/image" Target="../media/image16.gif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12" y="756295"/>
            <a:ext cx="1368152" cy="143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07084" y="3708636"/>
            <a:ext cx="9673342" cy="1620619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marL="0" marR="0" indent="0" algn="l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tabLst/>
              <a:defRPr sz="5400" b="1" i="0" kern="1200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ПУБЛИЧНАЯ ДЕКЛАРАЦИЯ ЦЕЛЕЙ И ЗАДАЧ</a:t>
            </a:r>
            <a:endParaRPr lang="ru-RU" sz="40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40762" y="5329255"/>
            <a:ext cx="2016224" cy="840225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>
            <a:lvl1pPr marL="362765" indent="0" algn="l" defTabSz="1040850" rtl="0" eaLnBrk="1" latinLnBrk="0" hangingPunct="1">
              <a:spcBef>
                <a:spcPct val="20000"/>
              </a:spcBef>
              <a:buFontTx/>
              <a:buNone/>
              <a:defRPr sz="3700" b="1" i="0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359599" indent="3175" algn="l" defTabSz="104085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627321" indent="-259799" algn="l" defTabSz="1040850" rtl="0" eaLnBrk="1" latinLnBrk="0" hangingPunct="1">
              <a:spcBef>
                <a:spcPct val="20000"/>
              </a:spcBef>
              <a:buFont typeface="Arial" pitchFamily="34" charset="0"/>
              <a:buChar char="•"/>
              <a:tabLst/>
              <a:defRPr sz="24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359599" algn="just" defTabSz="1040850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tabLst/>
              <a:defRPr sz="1600" b="0" i="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1432066" indent="0" algn="l" defTabSz="1040850" rtl="0" eaLnBrk="1" latinLnBrk="0" hangingPunct="1">
              <a:lnSpc>
                <a:spcPts val="1800"/>
              </a:lnSpc>
              <a:spcBef>
                <a:spcPts val="400"/>
              </a:spcBef>
              <a:buFont typeface="Arial" pitchFamily="34" charset="0"/>
              <a:buNone/>
              <a:defRPr sz="1400" b="0" i="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2862336" indent="-260212" algn="l" defTabSz="10408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2761" indent="-260212" algn="l" defTabSz="10408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03188" indent="-260212" algn="l" defTabSz="10408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23612" indent="-260212" algn="l" defTabSz="10408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spcBef>
                <a:spcPts val="0"/>
              </a:spcBef>
            </a:pPr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2019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0512" y="2700524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chemeClr val="tx2"/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ФЕДЕРАЛЬНАЯ НАЛОГОВАЯ СЛУЖБА</a:t>
            </a:r>
          </a:p>
        </p:txBody>
      </p:sp>
    </p:spTree>
    <p:extLst>
      <p:ext uri="{BB962C8B-B14F-4D97-AF65-F5344CB8AC3E}">
        <p14:creationId xmlns:p14="http://schemas.microsoft.com/office/powerpoint/2010/main" val="4657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43003" y="756295"/>
            <a:ext cx="9433048" cy="79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КАЧЕСТВА ПРЕДОСТАВЛЕНИЯ УСЛУГ</a:t>
            </a:r>
          </a:p>
          <a:p>
            <a:pPr algn="just"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4" y="4939451"/>
            <a:ext cx="722828" cy="51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02" y="5940871"/>
            <a:ext cx="667458" cy="43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26" y="3873736"/>
            <a:ext cx="751882" cy="50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06740" y="1886235"/>
            <a:ext cx="4248472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РЕЗУЛЬТАТ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59320" y="2772519"/>
            <a:ext cx="303179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b="1" i="1" dirty="0">
                <a:solidFill>
                  <a:srgbClr val="254061"/>
                </a:solidFill>
                <a:latin typeface="Arial Narrow" pitchFamily="34" charset="0"/>
              </a:rPr>
              <a:t>Уровень удовлетворенности граждан качеством предоставления государственных услуг</a:t>
            </a:r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9127870" y="3552945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2019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8437" y="1879284"/>
            <a:ext cx="3921090" cy="5074072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lnSpc>
                <a:spcPts val="2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Утверждение Политики ФНС России в области качества на период 2019 – 2021 гг.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Стандартизация и унификация форм документов, используемых в деятельности налоговых органов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3. Обеспечение функционирования механизмов оценки гражданами качества предоставления услуг, мониторинга и контроля качества предоставления услуг.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4. Развитие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онлайн услуг для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плательщиков страховых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взносов.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5. Развитие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грамотности и информированности 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плательщиков страховых взносов, в том числе с привлечением средств массовой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информации.</a:t>
            </a:r>
          </a:p>
        </p:txBody>
      </p:sp>
      <p:pic>
        <p:nvPicPr>
          <p:cNvPr id="17" name="verified7.png"/>
          <p:cNvPicPr/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>
          <a:xfrm>
            <a:off x="813697" y="2968370"/>
            <a:ext cx="467304" cy="5275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66" l="0" r="100000">
                        <a14:foregroundMark x1="84896" y1="19732" x2="84896" y2="19732"/>
                        <a14:foregroundMark x1="92014" y1="54682" x2="92014" y2="54682"/>
                        <a14:foregroundMark x1="91319" y1="68729" x2="91319" y2="68729"/>
                        <a14:foregroundMark x1="92014" y1="72742" x2="92014" y2="72742"/>
                        <a14:foregroundMark x1="92014" y1="72742" x2="92014" y2="72742"/>
                        <a14:foregroundMark x1="89410" y1="55518" x2="89410" y2="55518"/>
                        <a14:foregroundMark x1="88021" y1="66555" x2="88021" y2="66555"/>
                        <a14:foregroundMark x1="88021" y1="66555" x2="88021" y2="66555"/>
                        <a14:foregroundMark x1="22049" y1="54013" x2="22049" y2="54013"/>
                        <a14:foregroundMark x1="90972" y1="78930" x2="90972" y2="7893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1" y="2284705"/>
            <a:ext cx="525868" cy="54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21"/>
          <p:cNvSpPr>
            <a:spLocks noChangeArrowheads="1"/>
          </p:cNvSpPr>
          <p:nvPr/>
        </p:nvSpPr>
        <p:spPr bwMode="auto">
          <a:xfrm>
            <a:off x="9089571" y="2628148"/>
            <a:ext cx="1163751" cy="105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42988">
              <a:lnSpc>
                <a:spcPts val="24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не менее</a:t>
            </a:r>
          </a:p>
          <a:p>
            <a:pPr algn="ctr" defTabSz="1042988">
              <a:lnSpc>
                <a:spcPts val="2400"/>
              </a:lnSpc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  <a:p>
            <a:pPr algn="ctr" defTabSz="1042988">
              <a:lnSpc>
                <a:spcPts val="2400"/>
              </a:lnSpc>
            </a:pP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90%</a:t>
            </a:r>
            <a:endParaRPr lang="ru-RU" sz="4000" b="1" i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33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35288" y="6658169"/>
            <a:ext cx="724718" cy="696626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0254" y="605606"/>
            <a:ext cx="9433048" cy="799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ПРОЦЕДУР, СВЯЗАННЫХ С РЕГИСТРАЦИЕЙ ЮРИДИЧЕСКИХ ЛИЦ И ИНДИВИДУАЛЬНЫХ ПРЕДПРИНИМАТЕЛЕЙ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8" y="1731749"/>
            <a:ext cx="3456383" cy="2565693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indent="265113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процедур государственной регистрации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Обеспечение достоверности сведений Единого государственного реестра юридических лиц и Единого государственного реестра индивидуальных предпринимателей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48" y="1938670"/>
            <a:ext cx="82610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53295" y="1725859"/>
            <a:ext cx="3767188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0043" y="2505753"/>
            <a:ext cx="439248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Расширение возможностей он-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лайн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регистрации</a:t>
            </a:r>
            <a:r>
              <a:rPr lang="ru-RU" sz="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</a:p>
          <a:p>
            <a:pPr algn="ctr"/>
            <a:endParaRPr lang="ru-RU" sz="800" b="1" i="1" dirty="0" smtClean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пакетов электронных документов, направленных на государственную регистрацию через Интернет, тыс. ед.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2" name="Группа 3"/>
          <p:cNvGrpSpPr>
            <a:grpSpLocks/>
          </p:cNvGrpSpPr>
          <p:nvPr/>
        </p:nvGrpSpPr>
        <p:grpSpPr bwMode="auto">
          <a:xfrm>
            <a:off x="626240" y="3104518"/>
            <a:ext cx="643993" cy="562264"/>
            <a:chOff x="937692" y="2537617"/>
            <a:chExt cx="525831" cy="621260"/>
          </a:xfrm>
        </p:grpSpPr>
        <p:pic>
          <p:nvPicPr>
            <p:cNvPr id="23" name="Рисунок 5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66" y="253761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6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16" y="2593479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6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92" y="267096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7" name="Прямая соединительная линия 26"/>
          <p:cNvCxnSpPr/>
          <p:nvPr/>
        </p:nvCxnSpPr>
        <p:spPr>
          <a:xfrm flipH="1">
            <a:off x="5670736" y="4581082"/>
            <a:ext cx="3073694" cy="175198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6945657" y="4964941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705,1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94752" y="6711169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 anchor="b" anchorCtr="0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2018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663427" y="6712897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2019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21"/>
          <p:cNvSpPr>
            <a:spLocks noChangeArrowheads="1"/>
          </p:cNvSpPr>
          <p:nvPr/>
        </p:nvSpPr>
        <p:spPr bwMode="auto">
          <a:xfrm>
            <a:off x="5166660" y="6738557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2015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Прямоугольник 21"/>
          <p:cNvSpPr>
            <a:spLocks noChangeArrowheads="1"/>
          </p:cNvSpPr>
          <p:nvPr/>
        </p:nvSpPr>
        <p:spPr bwMode="auto">
          <a:xfrm>
            <a:off x="6064180" y="6731552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6" name="Прямоугольник 21"/>
          <p:cNvSpPr>
            <a:spLocks noChangeArrowheads="1"/>
          </p:cNvSpPr>
          <p:nvPr/>
        </p:nvSpPr>
        <p:spPr bwMode="auto">
          <a:xfrm>
            <a:off x="6930876" y="6720666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2017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274692" y="5890154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181,6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6103741" y="5457075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408,5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7777397" y="4481017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897,7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668833" y="3988517"/>
            <a:ext cx="900000" cy="90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1 100,0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3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Прямая соединительная линия 46"/>
          <p:cNvCxnSpPr/>
          <p:nvPr/>
        </p:nvCxnSpPr>
        <p:spPr>
          <a:xfrm flipV="1">
            <a:off x="7171140" y="3636854"/>
            <a:ext cx="313475" cy="8980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V="1">
            <a:off x="6277491" y="3997525"/>
            <a:ext cx="313475" cy="29918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875092" y="3602942"/>
            <a:ext cx="36004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853561" y="3630935"/>
            <a:ext cx="672564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870454" y="6660951"/>
            <a:ext cx="724718" cy="696626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712257"/>
            <a:ext cx="9505056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VII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МЕР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ПРОТИВОДЕЙСТВИЮ КОРРУПЦИИ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1634" y="1536652"/>
            <a:ext cx="3816424" cy="4520074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автоматизированных систем налогового администрирования и дистанционных механизмов взаимодействия с налогоплательщиками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плательщиками страховых взносов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уровня правосознания государственных гражданских служащих ФНС России 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внедрение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антикоррупционных стандартов поведения, основанных на знании общих прав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обязанностей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Формирование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 государственных гражданских служащих ФНС России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негативного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отношения к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коррупции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6" y="4982995"/>
            <a:ext cx="852686" cy="8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4" y="3602942"/>
            <a:ext cx="1221603" cy="9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6016" y="1568459"/>
            <a:ext cx="3767188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34732" y="2109367"/>
            <a:ext cx="4752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Увеличение доли налогоплательщиков, высоко оценивающих работу ФНС России по противодействию коррупции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9" y="2129825"/>
            <a:ext cx="868956" cy="9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6744" y="4587235"/>
            <a:ext cx="12912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647116" y="5364807"/>
            <a:ext cx="41272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*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- по данным </a:t>
            </a:r>
            <a:r>
              <a:rPr lang="ru-RU" sz="12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on-line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анкетирования </a:t>
            </a:r>
          </a:p>
          <a:p>
            <a:pPr algn="ctr">
              <a:lnSpc>
                <a:spcPct val="90000"/>
              </a:lnSpc>
            </a:pP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официальном Интернет-сайте ФНС России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39130"/>
              </p:ext>
            </p:extLst>
          </p:nvPr>
        </p:nvGraphicFramePr>
        <p:xfrm>
          <a:off x="5095457" y="5864669"/>
          <a:ext cx="4585038" cy="1409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316"/>
                <a:gridCol w="1667252"/>
                <a:gridCol w="648376"/>
                <a:gridCol w="602064"/>
                <a:gridCol w="602064"/>
                <a:gridCol w="586966"/>
              </a:tblGrid>
              <a:tr h="259229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Количество респондентов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2017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2018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DA98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Высокий уровень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1 003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87%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5 535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87%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Средний уровень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57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5%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613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10%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1B4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Низкий уровень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89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8%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202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3%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29">
                <a:tc gridSpan="2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b="0" dirty="0" smtClean="0">
                          <a:latin typeface="Arial Narrow" panose="020B0606020202030204" pitchFamily="34" charset="0"/>
                        </a:rPr>
                        <a:t>ИТОГО</a:t>
                      </a:r>
                      <a:endParaRPr lang="ru-RU" sz="1400" b="0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1 149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6 350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lang="ru-RU" sz="1400" dirty="0" smtClean="0">
                          <a:latin typeface="Arial Narrow" panose="020B0606020202030204" pitchFamily="34" charset="0"/>
                        </a:rPr>
                        <a:t>100%</a:t>
                      </a:r>
                      <a:endParaRPr lang="ru-RU" sz="14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Овал 28"/>
          <p:cNvSpPr/>
          <p:nvPr/>
        </p:nvSpPr>
        <p:spPr>
          <a:xfrm>
            <a:off x="8224120" y="3215453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87%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104556" y="5056177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2018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960484" y="5070083"/>
            <a:ext cx="1008332" cy="410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2019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5560241" y="5079536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2015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6300431" y="5064188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4" name="Прямоугольник 21"/>
          <p:cNvSpPr>
            <a:spLocks noChangeArrowheads="1"/>
          </p:cNvSpPr>
          <p:nvPr/>
        </p:nvSpPr>
        <p:spPr bwMode="auto">
          <a:xfrm>
            <a:off x="7164478" y="5059320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2017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9122928" y="3204567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87%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653155" y="4165916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76%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6416710" y="3533004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86%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7299432" y="3237225"/>
            <a:ext cx="720000" cy="72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87%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Номер слайда 3"/>
          <p:cNvSpPr txBox="1">
            <a:spLocks/>
          </p:cNvSpPr>
          <p:nvPr/>
        </p:nvSpPr>
        <p:spPr>
          <a:xfrm>
            <a:off x="9735288" y="6658169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defPPr>
              <a:defRPr lang="ru-RU"/>
            </a:defPPr>
            <a:lvl1pPr marL="0" algn="ctr" defTabSz="1040850" rtl="0" eaLnBrk="1" latinLnBrk="0" hangingPunct="1">
              <a:lnSpc>
                <a:spcPts val="2400"/>
              </a:lnSpc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20425" algn="l" defTabSz="104085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0850" algn="l" defTabSz="104085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1275" algn="l" defTabSz="104085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1701" algn="l" defTabSz="104085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2123" algn="l" defTabSz="104085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2551" algn="l" defTabSz="104085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42974" algn="l" defTabSz="104085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63396" algn="l" defTabSz="1040850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0E89E6-FE54-4E13-859C-1FA908D70D3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922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34554" y="6573697"/>
            <a:ext cx="724718" cy="696626"/>
          </a:xfrm>
        </p:spPr>
        <p:txBody>
          <a:bodyPr/>
          <a:lstStyle/>
          <a:p>
            <a:fld id="{E20E89E6-FE54-4E13-859C-1FA908D70D39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3758" y="396255"/>
            <a:ext cx="9631494" cy="7122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ЦЕЛЬ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VIII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: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ПОВЫШЕНИЕ </a:t>
            </a: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ЭФФЕКТИВНОСТИ КОНТРОЛЬНЫХ МЕРОПРИЯТИЙ ЗА ПРОВОДИМЫМИ РЕЗИДЕНТАМИ И НЕРЕЗИДЕНТАМИ ВАЛЮТНЫМИ ОПЕРАЦИЯМИ, А ТАКЖЕ ОРГАНИЗАЦИЯ УЧЕТА И КОНТРОЛЯ ЗА ПРЕДСТАВЛЕНИЕМ РЕЗИДЕНТАМИ НАЛОГОВЫМ ОРГАНАМ УВЕДОМЛЕНИЙ ОБ ОТКРЫТИИ СЧЕТОВ (ВКЛАДОВ) В БАНКАХ ЗА ПРЕДЕЛАМИ ТЕРРИТОРИИ РОССИЙСКОЙ ФЕДЕРАЦИИ И ОТЧЕТОВ О ДВИЖЕНИИ СРЕДСТВ ПО НИМ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     </a:t>
            </a: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</a:t>
            </a: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                     </a:t>
            </a:r>
            <a:endParaRPr lang="en-US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</a:t>
            </a:r>
            <a:endParaRPr lang="en-US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       </a:t>
            </a: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endParaRPr lang="en-US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                                                                                          </a:t>
            </a:r>
            <a:endParaRPr lang="en-US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endParaRPr lang="en-US" sz="20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endParaRPr lang="ru-RU" sz="2000" b="1" dirty="0" smtClean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758" y="2973211"/>
            <a:ext cx="4302902" cy="3781411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1. Совершенствование механизма выявления нарушений валютного законодательства с использованием риск-ориентированного подхода к отбору объектов для проведения проверок, что позволит снизить количество проверок, повысив при этом их  результативность                                                                                                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2. Автоматизация организации и проведения мероприятий валютного контроля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3. Совершенствование информационного взаимодействия органов и агентов валютного контроля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6785" y="2987483"/>
            <a:ext cx="4392487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65292" y="3435738"/>
            <a:ext cx="50475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Достижение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заявленного уровня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значения показателя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результативности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контрольных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мероприятий в валютной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сфере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019108" y="7083276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6522677" y="4751995"/>
            <a:ext cx="2150774" cy="157350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1"/>
          <p:cNvSpPr>
            <a:spLocks noChangeArrowheads="1"/>
          </p:cNvSpPr>
          <p:nvPr/>
        </p:nvSpPr>
        <p:spPr bwMode="auto">
          <a:xfrm>
            <a:off x="8105652" y="6532912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2019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6150140" y="6542844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2017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096508" y="4572719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53%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213799" y="5752013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49%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202064" y="5142748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51%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1"/>
          <p:cNvSpPr>
            <a:spLocks noChangeArrowheads="1"/>
          </p:cNvSpPr>
          <p:nvPr/>
        </p:nvSpPr>
        <p:spPr bwMode="auto">
          <a:xfrm>
            <a:off x="7107704" y="6532435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2018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82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54412" y="565921"/>
            <a:ext cx="77358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algn="just">
              <a:spcAft>
                <a:spcPts val="1200"/>
              </a:spcAft>
            </a:pPr>
            <a:r>
              <a:rPr lang="ru-RU" altLang="ru-RU" sz="2400" b="1" u="sng" cap="all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Миссия ФНС России </a:t>
            </a:r>
          </a:p>
          <a:p>
            <a:pPr marL="361950" algn="just"/>
            <a:r>
              <a:rPr lang="ru-RU" sz="24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эффективная </a:t>
            </a:r>
            <a:r>
              <a:rPr lang="ru-RU" sz="24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контрольно-надзорная деятельность и высокое качество предоставляемых услуг для законного, прозрачного и комфортного ведения бизнеса, обеспечения соблюдения прав </a:t>
            </a:r>
            <a:r>
              <a:rPr lang="ru-RU" sz="24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и </a:t>
            </a:r>
            <a:r>
              <a:rPr lang="ru-RU" sz="24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формирования финансовой основы деятельности государства</a:t>
            </a:r>
            <a:r>
              <a:rPr lang="ru-RU" sz="24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.</a:t>
            </a:r>
            <a:endParaRPr lang="ru-RU" altLang="ru-RU" sz="2400" b="1" dirty="0" smtClean="0">
              <a:solidFill>
                <a:srgbClr val="005AA9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659" y="3534796"/>
            <a:ext cx="9358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0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На протяжении последних лет Федеральная налоговая служба выстраивает эффективное взаимодействие с налогоплательщиками в целях исполнения ими налоговых обязательств, основанное на доверии, профессионализме и высоком качестве предоставляемых услуг.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4" y="494483"/>
            <a:ext cx="2143140" cy="22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D:\ОКРНО\Картинки для презентации\руки\руки3.jpg"/>
          <p:cNvPicPr>
            <a:picLocks noChangeAspect="1" noChangeArrowheads="1"/>
          </p:cNvPicPr>
          <p:nvPr/>
        </p:nvPicPr>
        <p:blipFill>
          <a:blip r:embed="rId3"/>
          <a:srcRect t="8627" b="7979"/>
          <a:stretch>
            <a:fillRect/>
          </a:stretch>
        </p:blipFill>
        <p:spPr bwMode="auto">
          <a:xfrm>
            <a:off x="3274998" y="4780763"/>
            <a:ext cx="3714776" cy="248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3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Picture 2" descr="map_8000px_russia_with_crimea_and_sevastopol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4" y="1170281"/>
            <a:ext cx="9873306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54" y="4140671"/>
            <a:ext cx="741228" cy="12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80579" y="5905246"/>
            <a:ext cx="3377806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ПРОВЕДЕНИЕ РАБОТЫ ПО ПОВЫШЕНИЮ НАЛОГОВОЙ ГРАМОТНОСТИ 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25984" y="855886"/>
            <a:ext cx="10081120" cy="692497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700"/>
              </a:lnSpc>
            </a:pPr>
            <a:r>
              <a:rPr lang="ru-RU" sz="2400" cap="none" dirty="0" smtClean="0">
                <a:latin typeface="Arial Narrow" panose="020B0606020202030204" pitchFamily="34" charset="0"/>
              </a:rPr>
              <a:t>КЛЮЧЕВЫЕ НАПРАВЛЕНИЯ ДЕЯТЕЛЬНОСТИ ФНС РОССИИ</a:t>
            </a:r>
          </a:p>
          <a:p>
            <a:pPr>
              <a:lnSpc>
                <a:spcPts val="2700"/>
              </a:lnSpc>
            </a:pPr>
            <a:r>
              <a:rPr lang="ru-RU" sz="2400" cap="none" dirty="0" smtClean="0">
                <a:latin typeface="Arial Narrow" panose="020B0606020202030204" pitchFamily="34" charset="0"/>
              </a:rPr>
              <a:t>ПО СОЗДАНИЮ БЛАГОПРИЯТНОЙ НАЛОГОВОЙ СРЕДЫ</a:t>
            </a:r>
            <a:endParaRPr lang="ru-RU" sz="2400" cap="none" dirty="0">
              <a:latin typeface="Arial Narrow" panose="020B060602020203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89" y="6012879"/>
            <a:ext cx="769239" cy="10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227697" y="4183977"/>
            <a:ext cx="378122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ОПТИМИЗАЦИЯ ПРОЦЕДУР, СВЯЗАННЫХ С РЕГИСТРАЦИЕЙ ЮРИДИЧЕСКИХ ЛИЦ И ИНДИВИДУАЛЬНЫХ ПРЕДПРИНИМАТЕЛЕЙ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70236" y="6178205"/>
            <a:ext cx="4399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Качество предоставления госуслуг  - фактор мотивации налогоплательщиков и плательщиков страховых взносов к добровольной уплате налогов, сборов и страховых взносов 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77" y="5981305"/>
            <a:ext cx="763160" cy="6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6402001" y="4251997"/>
            <a:ext cx="3985259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РАСШИРЕНИЕ  СЕРВИСОВ  ДЛЯ ВОЗМОЖНОСТИ ПОЛУЧЕНИЯ НАЛОГОПЛАТЕЛЬЩИКОМ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И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ПЛАТЕЛЬЩИКОМ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СТРАХОВЫХ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ВЗНОСОВ ИНФОРМАЦИИ И УСЛУГ ЧЕРЕЗ ИНТЕРНЕТ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3906" y="4867195"/>
            <a:ext cx="3963353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На Интернет-сайте ФНС России размещено  </a:t>
            </a:r>
          </a:p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более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50 </a:t>
            </a: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электронных сервисов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33078" y="6300911"/>
            <a:ext cx="32884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Размещение разъяснений на Интернет-сайте ФНС России и материалов в СМИ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73"/>
          <p:cNvSpPr>
            <a:spLocks noChangeArrowheads="1"/>
          </p:cNvSpPr>
          <p:nvPr/>
        </p:nvSpPr>
        <p:spPr bwMode="auto">
          <a:xfrm>
            <a:off x="1227695" y="4812738"/>
            <a:ext cx="3830973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sz="1400" b="1" i="1" dirty="0" smtClean="0">
                <a:solidFill>
                  <a:srgbClr val="31859C"/>
                </a:solidFill>
                <a:latin typeface="Arial Narrow" pitchFamily="34" charset="0"/>
              </a:rPr>
              <a:t>Упрощение и сокращение процедур по регистрации юридических лиц и индивидуальных предпринимателей. Сокращение сроков регистрации.  О</a:t>
            </a:r>
            <a:r>
              <a:rPr lang="en-US" sz="1400" b="1" i="1" dirty="0" smtClean="0">
                <a:solidFill>
                  <a:srgbClr val="31859C"/>
                </a:solidFill>
                <a:latin typeface="Arial Narrow" pitchFamily="34" charset="0"/>
              </a:rPr>
              <a:t>n-line</a:t>
            </a:r>
            <a:r>
              <a:rPr lang="ru-RU" sz="1400" b="1" i="1" dirty="0" smtClean="0">
                <a:solidFill>
                  <a:srgbClr val="31859C"/>
                </a:solidFill>
                <a:latin typeface="Arial Narrow" pitchFamily="34" charset="0"/>
              </a:rPr>
              <a:t> регистрация.</a:t>
            </a:r>
            <a:r>
              <a:rPr lang="en-US" sz="1400" b="1" i="1" dirty="0" smtClean="0">
                <a:solidFill>
                  <a:srgbClr val="31859C"/>
                </a:solidFill>
                <a:latin typeface="Arial Narrow" pitchFamily="34" charset="0"/>
              </a:rPr>
              <a:t> </a:t>
            </a:r>
            <a:endParaRPr lang="ru-RU" sz="1400" b="1" i="1" dirty="0">
              <a:solidFill>
                <a:srgbClr val="31859C"/>
              </a:solidFill>
              <a:latin typeface="Arial Narrow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33" y="4515692"/>
            <a:ext cx="5215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1180230" y="2622787"/>
            <a:ext cx="39740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i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Развитие инструментов риск-анализа и дистанционного автоматизированного</a:t>
            </a:r>
          </a:p>
          <a:p>
            <a:r>
              <a:rPr lang="ru-RU" sz="1400" b="1" i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к</a:t>
            </a:r>
            <a:r>
              <a:rPr lang="ru-RU" sz="1400" b="1" i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онтроля и мониторинга</a:t>
            </a:r>
            <a:endParaRPr lang="ru-RU" sz="1400" b="1" i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77408" y="5814585"/>
            <a:ext cx="3349212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СОЗДАНИЕ КОМФОРТНЫХ УСЛОВИЙ ДЛЯ УПЛАТЫ НАЛОГОВ,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СБОРОВ И СТРАХОВЫХ ВЗНОСОВ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231317" y="3374124"/>
            <a:ext cx="3508344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НЕДОПУЩЕНИЕ ПРИМЕНЕНИЯ БАНКРОТСТВА ДЛЯ УКЛОНЕНИЯ ОТ УПЛАТЫ НАЛОГОВ,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СБОРОВ И СТРАХОВЫХ ВЗНОСОВ </a:t>
            </a: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8" y="3138962"/>
            <a:ext cx="683732" cy="87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1227695" y="1640743"/>
            <a:ext cx="417673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ОСУЩЕСТВЛЕНИЕ НАЛОГОВОГО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КОНТРОЛЯ НА </a:t>
            </a:r>
            <a:r>
              <a:rPr lang="ru-RU" sz="1200" b="1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ОСНОВЕ КРИТЕРИЕВ РИСКА </a:t>
            </a: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И ПОБУЖДЕНИЕ НАЛОГОПЛАТЕЛЬЩИКА  </a:t>
            </a:r>
            <a:r>
              <a:rPr lang="ru-RU" sz="1200" b="1" cap="all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К  </a:t>
            </a:r>
            <a:r>
              <a:rPr lang="ru-RU" sz="1200" b="1" cap="all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добровольному исполнению своих обязательств по уплате законно установленных налогов, сборов и страховых взносов </a:t>
            </a:r>
          </a:p>
          <a:p>
            <a:pPr>
              <a:lnSpc>
                <a:spcPts val="1600"/>
              </a:lnSpc>
            </a:pP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48326" y="3131801"/>
            <a:ext cx="3870099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ОСУЩЕСТВЛЕНИЕ ВАЛЮТНОГО КОНТРОЛЯ НА ОСНОВЕ РИСК-ОРИЕНТИРОВАННОГО ПОДХОДА И АВТОМАТИЗАЦИЯ ОБМЕНА ИНФОРМАЦИЕЙ МЕЖДУ ОРГАНАМИ И АГЕНТАМИ ВАЛЮТНОГО КОНТРОЛЯ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73" y="3115878"/>
            <a:ext cx="539685" cy="80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98" y="1980431"/>
            <a:ext cx="833121" cy="73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484" y="1891315"/>
            <a:ext cx="632384" cy="63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73"/>
          <p:cNvSpPr>
            <a:spLocks noChangeArrowheads="1"/>
          </p:cNvSpPr>
          <p:nvPr/>
        </p:nvSpPr>
        <p:spPr bwMode="auto">
          <a:xfrm>
            <a:off x="6329993" y="2257346"/>
            <a:ext cx="3439033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i="1" dirty="0">
                <a:solidFill>
                  <a:srgbClr val="31859C"/>
                </a:solidFill>
                <a:latin typeface="Arial Narrow" pitchFamily="34" charset="0"/>
              </a:rPr>
              <a:t>Развитие досудебных</a:t>
            </a:r>
            <a:r>
              <a:rPr lang="ru-RU" sz="1200" b="1" i="1" dirty="0">
                <a:solidFill>
                  <a:srgbClr val="31859C"/>
                </a:solidFill>
                <a:latin typeface="Arial Narrow" pitchFamily="34" charset="0"/>
              </a:rPr>
              <a:t> </a:t>
            </a:r>
            <a:r>
              <a:rPr lang="ru-RU" sz="1400" b="1" i="1" dirty="0">
                <a:solidFill>
                  <a:srgbClr val="31859C"/>
                </a:solidFill>
                <a:latin typeface="Arial Narrow" pitchFamily="34" charset="0"/>
              </a:rPr>
              <a:t>(внесудебных) способов урегулирования налоговых споров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6340881" y="1764407"/>
            <a:ext cx="3949552" cy="4103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ЭФФЕКТИВНОЕ РАЗРЕШЕНИЕ СПОРОВ С БИЗНЕСОМ. СНИЖЕНИЕ НАГРУЗКИ НА СУДЫ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>
          <a:xfrm>
            <a:off x="1098228" y="1453754"/>
            <a:ext cx="7776864" cy="5567237"/>
          </a:xfrm>
          <a:prstGeom prst="donut">
            <a:avLst>
              <a:gd name="adj" fmla="val 8168"/>
            </a:avLst>
          </a:prstGeom>
          <a:solidFill>
            <a:schemeClr val="accent1">
              <a:lumMod val="60000"/>
              <a:lumOff val="40000"/>
              <a:alpha val="37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4670" y="138668"/>
            <a:ext cx="9582589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ОСНОВНЫЕ ПОКАЗАТЕЛИ ДЕЯТЕЛЬНОСТИ ФНС РОССИИ ЗА 2018 ГОД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18294" y="1123381"/>
            <a:ext cx="3240360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300" dirty="0"/>
              <a:t>КОЛИЧЕСТВО ВЫЕЗДНЫХ </a:t>
            </a:r>
            <a:endParaRPr lang="ru-RU" sz="1300" dirty="0" smtClean="0"/>
          </a:p>
          <a:p>
            <a:r>
              <a:rPr lang="ru-RU" sz="1300" dirty="0" smtClean="0"/>
              <a:t>НАЛОГОВЫХ </a:t>
            </a:r>
            <a:r>
              <a:rPr lang="ru-RU" sz="1300" dirty="0"/>
              <a:t>ПРОВЕРОК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738152" y="822607"/>
            <a:ext cx="3056820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300" dirty="0"/>
              <a:t>ДОНАЧИСЛЕНО НА ОДНУ </a:t>
            </a:r>
            <a:endParaRPr lang="ru-RU" sz="1300" dirty="0" smtClean="0"/>
          </a:p>
          <a:p>
            <a:r>
              <a:rPr lang="ru-RU" sz="1300" dirty="0" smtClean="0"/>
              <a:t>ВЫЕЗДНУЮ ПРОВЕРКУ</a:t>
            </a:r>
            <a:endParaRPr lang="ru-RU" sz="1300" dirty="0"/>
          </a:p>
        </p:txBody>
      </p:sp>
      <p:pic>
        <p:nvPicPr>
          <p:cNvPr id="1027" name="Picture 3" descr="\\10.200.101.36\папка отдела ммп\Коллегии\картинки\Аниме\пр копия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41" y="1404367"/>
            <a:ext cx="870001" cy="87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367872" y="1862222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15,7 </a:t>
            </a:r>
            <a:r>
              <a:rPr lang="ru-RU" sz="1050" dirty="0" smtClean="0"/>
              <a:t>МЛН. РУБ.</a:t>
            </a:r>
            <a:endParaRPr lang="ru-RU" sz="1050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727">
            <a:off x="7458119" y="1927866"/>
            <a:ext cx="1712626" cy="94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347996" y="171839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26,0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ЕД.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11" y="3570437"/>
            <a:ext cx="1157580" cy="12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6315948" y="154089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13,6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МЛН. РУБ.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35302" y="3048755"/>
            <a:ext cx="4153193" cy="93610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КОЛИЧЕСТВО РЕШЕНИЙ СУДОВ</a:t>
            </a: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ПО СПОРАМ ,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ПРОШЕДШИМ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</a:t>
            </a:r>
            <a:r>
              <a:rPr kumimoji="0" lang="ru-RU" sz="13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ОСУДЕБНОЕ УРЕГУЛИРОВАНИЕ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520" y="3918153"/>
            <a:ext cx="846749" cy="76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8119390" y="4082014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9,7 </a:t>
            </a:r>
            <a:r>
              <a:rPr lang="ru-RU" sz="1050" dirty="0" smtClean="0"/>
              <a:t>ТЫС</a:t>
            </a:r>
            <a:r>
              <a:rPr lang="ru-RU" sz="1050" dirty="0"/>
              <a:t>. ДЕЛ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972635" y="3740897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9,9 </a:t>
            </a:r>
            <a:r>
              <a:rPr lang="ru-RU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ДЕЛ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765859" y="5825831"/>
            <a:ext cx="3741081" cy="457200"/>
          </a:xfrm>
          <a:prstGeom prst="rect">
            <a:avLst/>
          </a:prstGeom>
          <a:noFill/>
        </p:spPr>
        <p:txBody>
          <a:bodyPr vert="horz" wrap="none" lIns="104087" tIns="52043" rIns="104087" bIns="52043" rtlCol="0" anchor="ctr">
            <a:noAutofit/>
          </a:bodyPr>
          <a:lstStyle>
            <a:defPPr>
              <a:defRPr lang="ru-RU"/>
            </a:defPPr>
            <a:lvl1pPr defTabSz="1040850">
              <a:spcBef>
                <a:spcPct val="0"/>
              </a:spcBef>
              <a:defRPr sz="16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ОТНОШЕНИЕ ЗАДОЛЖЕННОСТИ К 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ПОСТУПЛЕНИЯМ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391">
            <a:off x="4746176" y="6452646"/>
            <a:ext cx="869967" cy="81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765529" y="6807833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8%*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18301" y="4531181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smtClean="0"/>
              <a:t>84,1%</a:t>
            </a:r>
            <a:endParaRPr lang="ru-RU" sz="1800" dirty="0"/>
          </a:p>
        </p:txBody>
      </p:sp>
      <p:sp>
        <p:nvSpPr>
          <p:cNvPr id="45" name="TextBox 44"/>
          <p:cNvSpPr txBox="1"/>
          <p:nvPr/>
        </p:nvSpPr>
        <p:spPr>
          <a:xfrm>
            <a:off x="105763" y="3559876"/>
            <a:ext cx="3439209" cy="84804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ДОЛЯ НАЛОГОПЛАТЕЛЬЩИКОВ,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УДОВЛЕТВОРИТЕЛЬНО ОЦЕНИВАЮЩИХ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КАЧЕСТВО РАБОТЫ НАЛОГОВЫХ ОРГАНОВ 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224" y="4308525"/>
            <a:ext cx="640297" cy="84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1684386" y="423369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83,9%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2211" y="2886017"/>
            <a:ext cx="525474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87%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-4075" y="1619703"/>
            <a:ext cx="3539423" cy="10498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ДОЛЯ НАЛОГОПЛАТЕЛЬЩИКОВ,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УДОВЛЕТВОРИТЕЛЬНО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ОЦЕНИВАЮЩИХ РАБОТУ ФНС РОССИИ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ПРОТИВОДЕЙСТВИЮ КОРРУПЦИИ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59" y="2851594"/>
            <a:ext cx="441701" cy="44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882204" y="2628503"/>
            <a:ext cx="6147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4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75348" y="2556495"/>
            <a:ext cx="525474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86%</a:t>
            </a:r>
          </a:p>
        </p:txBody>
      </p:sp>
      <p:sp>
        <p:nvSpPr>
          <p:cNvPr id="55" name="Кольцо 54"/>
          <p:cNvSpPr/>
          <p:nvPr/>
        </p:nvSpPr>
        <p:spPr>
          <a:xfrm>
            <a:off x="3965117" y="3071597"/>
            <a:ext cx="2215828" cy="2138560"/>
          </a:xfrm>
          <a:prstGeom prst="donut">
            <a:avLst>
              <a:gd name="adj" fmla="val 16344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017412" y="3060551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5577520" y="3359252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5642597" y="4527508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5822617" y="390301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0" name="Овал 79"/>
          <p:cNvSpPr/>
          <p:nvPr/>
        </p:nvSpPr>
        <p:spPr>
          <a:xfrm>
            <a:off x="4017104" y="4261924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81" name="Овал 80"/>
          <p:cNvSpPr/>
          <p:nvPr/>
        </p:nvSpPr>
        <p:spPr>
          <a:xfrm>
            <a:off x="4034571" y="3610708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014611" y="3164649"/>
            <a:ext cx="525474" cy="426074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87%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539672" y="2271188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22,2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МЛН. РУБ.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98636" y="2015290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20,2 </a:t>
            </a:r>
            <a:r>
              <a:rPr lang="ru-RU" sz="1200" dirty="0"/>
              <a:t>ТЫС. </a:t>
            </a:r>
            <a:r>
              <a:rPr lang="ru-RU" sz="1200" dirty="0" smtClean="0"/>
              <a:t>ЕД.</a:t>
            </a:r>
            <a:endParaRPr lang="ru-RU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8207242" y="4473496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8,6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ТЫС. ДЕЛ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06593" y="6510123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9,2%</a:t>
            </a:r>
            <a:endParaRPr lang="ru-RU" sz="1800" dirty="0"/>
          </a:p>
        </p:txBody>
      </p:sp>
      <p:sp>
        <p:nvSpPr>
          <p:cNvPr id="37" name="TextBox 36"/>
          <p:cNvSpPr txBox="1"/>
          <p:nvPr/>
        </p:nvSpPr>
        <p:spPr>
          <a:xfrm>
            <a:off x="5428027" y="6254276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9,8%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58147" y="5220791"/>
            <a:ext cx="3741081" cy="457200"/>
          </a:xfrm>
          <a:prstGeom prst="rect">
            <a:avLst/>
          </a:prstGeom>
        </p:spPr>
        <p:txBody>
          <a:bodyPr vert="horz" wrap="none" lIns="104087" tIns="52043" rIns="104087" bIns="52043" rtlCol="0" anchor="ctr">
            <a:noAutofit/>
          </a:bodyPr>
          <a:lstStyle>
            <a:defPPr>
              <a:defRPr lang="ru-RU"/>
            </a:defPPr>
            <a:lvl1pPr defTabSz="1040850">
              <a:spcBef>
                <a:spcPct val="0"/>
              </a:spcBef>
              <a:defRPr sz="16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ЭФФЕКТИВНОСТЬ ПРОЦЕДУРЫ </a:t>
            </a:r>
          </a:p>
          <a:p>
            <a:pPr algn="ctr"/>
            <a:r>
              <a:rPr lang="ru-RU" sz="1300" dirty="0" smtClean="0">
                <a:solidFill>
                  <a:schemeClr val="tx2">
                    <a:lumMod val="75000"/>
                  </a:schemeClr>
                </a:solidFill>
              </a:rPr>
              <a:t>БАНКРОТСТВА</a:t>
            </a:r>
            <a:endParaRPr lang="ru-RU" sz="1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803084" y="6262938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smtClean="0">
                <a:solidFill>
                  <a:schemeClr val="accent6">
                    <a:lumMod val="75000"/>
                  </a:schemeClr>
                </a:solidFill>
              </a:rPr>
              <a:t>95,4%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8589515" y="6000456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71,9%</a:t>
            </a:r>
            <a:endParaRPr lang="ru-RU" sz="1800" dirty="0"/>
          </a:p>
        </p:txBody>
      </p:sp>
      <p:sp>
        <p:nvSpPr>
          <p:cNvPr id="72" name="Овал 71"/>
          <p:cNvSpPr/>
          <p:nvPr/>
        </p:nvSpPr>
        <p:spPr>
          <a:xfrm>
            <a:off x="5077368" y="4846785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827371" y="5073382"/>
            <a:ext cx="3439209" cy="848041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rmAutofit/>
          </a:bodyPr>
          <a:lstStyle/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КОЛИЧЕСТВО ПАКЕТОВ ЭЛЕКТРОННЫХ ДОКУМЕНТОВ, </a:t>
            </a:r>
          </a:p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НАПРАВЛЕННЫХ НА ГОСУДАРСТВЕННУЮ </a:t>
            </a:r>
          </a:p>
          <a:p>
            <a:pPr algn="ctr" defTabSz="1043056">
              <a:spcBef>
                <a:spcPct val="0"/>
              </a:spcBef>
            </a:pP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РЕГИСТРАЦИЮ ЧЕРЕЗ ИНТЕРНЕТ</a:t>
            </a:r>
            <a:endParaRPr kumimoji="0" lang="ru-RU" sz="13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grpSp>
        <p:nvGrpSpPr>
          <p:cNvPr id="76" name="Группа 3"/>
          <p:cNvGrpSpPr>
            <a:grpSpLocks/>
          </p:cNvGrpSpPr>
          <p:nvPr/>
        </p:nvGrpSpPr>
        <p:grpSpPr bwMode="auto">
          <a:xfrm>
            <a:off x="2038085" y="5937478"/>
            <a:ext cx="535011" cy="563541"/>
            <a:chOff x="937692" y="2537617"/>
            <a:chExt cx="525831" cy="621260"/>
          </a:xfrm>
        </p:grpSpPr>
        <p:pic>
          <p:nvPicPr>
            <p:cNvPr id="77" name="Рисунок 5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66" y="253761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16" y="2593479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Рисунок 6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92" y="267096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2672303" y="5979306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705,1 </a:t>
            </a:r>
            <a:r>
              <a:rPr lang="ru-RU" sz="1050" dirty="0" smtClean="0"/>
              <a:t>ТЫС. ЕД.</a:t>
            </a:r>
            <a:endParaRPr lang="ru-RU" sz="1050" dirty="0"/>
          </a:p>
        </p:txBody>
      </p:sp>
      <p:sp>
        <p:nvSpPr>
          <p:cNvPr id="83" name="TextBox 82"/>
          <p:cNvSpPr txBox="1"/>
          <p:nvPr/>
        </p:nvSpPr>
        <p:spPr>
          <a:xfrm>
            <a:off x="2538388" y="5724847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408,5 </a:t>
            </a:r>
            <a:r>
              <a:rPr lang="ru-RU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ЕД.</a:t>
            </a:r>
            <a:endParaRPr lang="ru-RU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826420" y="6302013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897,7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ТЫС. ЕД.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5" name="Овал 84"/>
          <p:cNvSpPr/>
          <p:nvPr/>
        </p:nvSpPr>
        <p:spPr>
          <a:xfrm>
            <a:off x="4390912" y="4734165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6</a:t>
            </a:r>
          </a:p>
        </p:txBody>
      </p:sp>
      <p:pic>
        <p:nvPicPr>
          <p:cNvPr id="59" name="Picture 3" descr="C:\Users\0000-05-767\Desktop\politics-600x450.jp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091" y="5738339"/>
            <a:ext cx="899667" cy="67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/>
          <p:cNvSpPr txBox="1"/>
          <p:nvPr/>
        </p:nvSpPr>
        <p:spPr>
          <a:xfrm>
            <a:off x="8998380" y="2381707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14,2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ТЫС.ЕД.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56478" y="5718259"/>
            <a:ext cx="576064" cy="3747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55,0%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015732" y="4849448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84,1%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506494" y="6615990"/>
            <a:ext cx="1112301" cy="62416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2016 год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2017 год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2018 год</a:t>
            </a:r>
            <a:endParaRPr lang="ru-RU" sz="18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2140977" y="1039336"/>
            <a:ext cx="3591981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300" dirty="0" smtClean="0"/>
              <a:t>РЕЗУЛЬТАТИВНОСТЬ ПРОВЕРОК </a:t>
            </a:r>
          </a:p>
          <a:p>
            <a:r>
              <a:rPr lang="ru-RU" sz="1300" dirty="0" smtClean="0"/>
              <a:t>СОБЛЮДЕНИЯ ВАЛЮТНОГО </a:t>
            </a:r>
          </a:p>
          <a:p>
            <a:r>
              <a:rPr lang="ru-RU" sz="1300" dirty="0" smtClean="0"/>
              <a:t>ЗАКОНОДАТЕЛЬСТВА</a:t>
            </a:r>
          </a:p>
          <a:p>
            <a:endParaRPr lang="ru-RU" sz="1300" dirty="0"/>
          </a:p>
        </p:txBody>
      </p:sp>
      <p:sp>
        <p:nvSpPr>
          <p:cNvPr id="90" name="TextBox 89"/>
          <p:cNvSpPr txBox="1"/>
          <p:nvPr/>
        </p:nvSpPr>
        <p:spPr>
          <a:xfrm>
            <a:off x="4681807" y="1890863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1800" dirty="0" smtClean="0"/>
              <a:t>95%</a:t>
            </a:r>
            <a:endParaRPr lang="ru-RU" sz="1800" dirty="0"/>
          </a:p>
        </p:txBody>
      </p:sp>
      <p:sp>
        <p:nvSpPr>
          <p:cNvPr id="91" name="Овал 90"/>
          <p:cNvSpPr/>
          <p:nvPr/>
        </p:nvSpPr>
        <p:spPr>
          <a:xfrm>
            <a:off x="4450879" y="318364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13" l="0" r="100000">
                        <a14:foregroundMark x1="42529" y1="77953" x2="42529" y2="77953"/>
                        <a14:foregroundMark x1="38506" y1="79528" x2="38506" y2="79528"/>
                        <a14:foregroundMark x1="41954" y1="85039" x2="41954" y2="85039"/>
                        <a14:foregroundMark x1="42529" y1="88976" x2="42529" y2="88976"/>
                        <a14:foregroundMark x1="47701" y1="86614" x2="47701" y2="86614"/>
                        <a14:foregroundMark x1="87931" y1="55906" x2="87931" y2="55906"/>
                        <a14:foregroundMark x1="12069" y1="64567" x2="12069" y2="64567"/>
                        <a14:foregroundMark x1="24138" y1="61417" x2="24138" y2="61417"/>
                        <a14:foregroundMark x1="9195" y1="47244" x2="9195" y2="47244"/>
                        <a14:foregroundMark x1="11494" y1="47244" x2="11494" y2="47244"/>
                        <a14:foregroundMark x1="14368" y1="45669" x2="14368" y2="45669"/>
                        <a14:foregroundMark x1="92529" y1="79528" x2="92529" y2="79528"/>
                        <a14:foregroundMark x1="79310" y1="43307" x2="79310" y2="43307"/>
                        <a14:foregroundMark x1="75862" y1="40157" x2="75862" y2="40157"/>
                      </a14:backgroundRemoval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289" y="1619703"/>
            <a:ext cx="969598" cy="71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TextBox 94"/>
          <p:cNvSpPr txBox="1"/>
          <p:nvPr/>
        </p:nvSpPr>
        <p:spPr>
          <a:xfrm>
            <a:off x="4834136" y="2230490"/>
            <a:ext cx="576064" cy="398013"/>
          </a:xfrm>
          <a:prstGeom prst="rect">
            <a:avLst/>
          </a:prstGeom>
          <a:noFill/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99%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467435" y="1649185"/>
            <a:ext cx="525474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57%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6542516" y="6928072"/>
            <a:ext cx="2825936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200" smtClean="0">
                <a:solidFill>
                  <a:schemeClr val="accent6">
                    <a:lumMod val="75000"/>
                  </a:schemeClr>
                </a:solidFill>
              </a:rPr>
              <a:t>*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Без учета «разового» списания</a:t>
            </a: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по</a:t>
            </a:r>
          </a:p>
          <a:p>
            <a:pPr>
              <a:lnSpc>
                <a:spcPts val="1200"/>
              </a:lnSpc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Федеральному закону от 28.12.2017 № 436-ФЗ</a:t>
            </a:r>
            <a:endParaRPr lang="ru-RU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188" y="942698"/>
            <a:ext cx="9721080" cy="444576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ПРИОРИТЕТНЫЕ ЦЕЛИ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ФЕДЕРАЛЬНОЙ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НАЛОГОВОЙ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СЛУЖБЫ НА 2019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ГОД:</a:t>
            </a:r>
            <a:endParaRPr lang="ru-RU" sz="240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156" y="1976524"/>
            <a:ext cx="9120335" cy="5689601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ИСПОЛЬЗОВАНИЯ ИНСТРУМЕНТОВ НАЛОГОВОГО АДМИНИСТРИРОВАНИЯ,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НАПРАВЛЕННЫХ НА МОТИВИРОВАНИЕ НАЛОГОПЛАТЕЛЬЩИКОВ К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ДОБРОВОЛЬНОЙ УПЛАТЕ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 И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ПРИМЕНЕНИЮ В СДЕЛКАХ ЦЕН, СООТВЕТСТВУЮЩИХ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РЫНОЧНЫМ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СОВЕРШЕНСТВОВАНИЕ УСЛОВИЙ ДЛЯ ЗАЩИТЫ ИНТЕРЕСОВ НАЛОГОПЛАТЕЛЬЩИКОВ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РАМКАХ ДОСУДЕБНОГО УРЕГУЛИРОВАНИЯ СПОРОВ И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СНИЖЕНИЯ КОЛИЧЕСТВА НАЛОГОВЫХ СПОРОВ В СУДАХ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ЭФФЕКТИВНОСТИ МЕР УРЕГУЛИРОВАНИЯ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ЗАДОЛЖЕННОСТИ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ПО НАЛОГАМ, СБОРАМ И СТРАХОВЫМ ВЗНОСАМ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И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СНИЖЕНИЕ РИСКОВ 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ОБРАЗОВАНИЯ НОВОЙ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ЗАДОЛЖЕННОСТИ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ЭФФЕКТИВНОЕ ПРИМЕНЕНИЕ ИНСТИТУТА БАНКРОТСТВА</a:t>
            </a: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ДЛЯ ВЗЫСКАНИЯ ЗАДОЛЖЕННОСТИ ПЕРЕД РОССИЙСКОЙ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ФЕДЕРАЦИЕЙ</a:t>
            </a:r>
            <a:endParaRPr lang="ru-RU" sz="15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</a:t>
            </a: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КАЧЕСТВА ПРЕДОСТАВЛЕНИЯ УСЛУГ</a:t>
            </a:r>
            <a:endParaRPr lang="ru-RU" sz="15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ПРОЦЕДУР, СВЯЗАННЫХ С РЕГИСТРАЦИЕЙ </a:t>
            </a:r>
            <a:r>
              <a:rPr lang="ru-RU" sz="15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ЮРИДИЧЕСКИХ ЛИЦ И ИНДИВИДУАЛЬНЫХ ПРЕДПРИНИМАТЕЛЕЙ</a:t>
            </a:r>
            <a:endParaRPr lang="ru-RU" sz="15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МЕР  </a:t>
            </a: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 ПРОТИВОДЕЙСТВИЮ </a:t>
            </a:r>
            <a:r>
              <a:rPr lang="ru-RU" sz="15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КОРРУПЦИИ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5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ПОВЫШЕНИЕ ЭФФЕКТИВНОСТИ КОНТРОЛЬНЫХ МЕРОПРИЯТИЙ ЗА ПРОВОДИМЫМИ РЕЗИДЕНТАМИ И НЕРЕЗИДЕНТАМИ ВАЛЮТНЫМИ ОПЕРАЦИЯМИ,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А ТАКЖЕ ОРГАНИЗАЦИЯ УЧЕТА И КОНТРОЛЯ ЗА ПРЕДСТАВЛЕНИЕМ РЕЗИДЕНТАМИ НАЛОГОВЫМ ОРГАНАМ УВЕДОМЛЕНИЙ ОБ ОТКРЫТИИ СЧЕТОВ (ВКЛАДОВ) В БАНКАХ ЗА ПРЕДЕЛАМИ ТЕРРИТОРИИ РОССИЙСКОЙ ФЕДЕРАЦИИ И ОТЧЕТОВ О ДВИЖЕНИИ СРЕДСТВ ПО НИМ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2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endParaRPr lang="ru-RU" sz="1500" b="1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875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67217909"/>
              </p:ext>
            </p:extLst>
          </p:nvPr>
        </p:nvGraphicFramePr>
        <p:xfrm>
          <a:off x="5706740" y="3788092"/>
          <a:ext cx="3600400" cy="4161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9" name="Диаграмма 48"/>
          <p:cNvGraphicFramePr/>
          <p:nvPr>
            <p:extLst>
              <p:ext uri="{D42A27DB-BD31-4B8C-83A1-F6EECF244321}">
                <p14:modId xmlns:p14="http://schemas.microsoft.com/office/powerpoint/2010/main" val="2684703801"/>
              </p:ext>
            </p:extLst>
          </p:nvPr>
        </p:nvGraphicFramePr>
        <p:xfrm>
          <a:off x="5562052" y="3892227"/>
          <a:ext cx="3600400" cy="417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399455"/>
            <a:ext cx="9404405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ПОВЫШЕНИЕ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ЭФФЕКТИВНОСТИ ИСПОЛЬЗОВАНИЯ ИНСТРУМЕНТОВ НАЛОГОВОГО АДМИНИСТРИРОВАНИЯ, НАПРАВЛЕННЫХ НА МОТИВИРОВАНИЕ НАЛОГОПЛАТЕЛЬЩИКОВ К ДОБРОВОЛЬНОЙ УПЛАТЕ НАЛОГОВ И ПРИМЕНЕНИЮ В СДЕЛКАХ ЦЕН, СООТВЕТСТВУЮЩИХ РЫНОЧНЫМ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46406" y="2191803"/>
            <a:ext cx="3960440" cy="5258738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Использование критериев оценки налоговых рисков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для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эффективного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выявления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 и контролируемых сделок,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попадающих в зону риска нарушения налогового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законодательства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и совершенствование методов побуждения налогоплательщиков к добровольному исполнению налоговых обязательств, в том числе путем совершенствования системы управления налоговыми рисками 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Развитие механизмов расширенного взаимодействия с крупнейшими налогоплательщиками (переход на налоговый мониторинг и заключение соглашений о ценообразовании)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10" y="6228101"/>
            <a:ext cx="864096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41" y="2909623"/>
            <a:ext cx="720300" cy="7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845760" y="2219923"/>
            <a:ext cx="4392487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ОЖИДАЕМЫЙ РЕЗУЛЬТАТ: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32871" y="2517089"/>
            <a:ext cx="4453738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Развитие инструментов риск-анализа и дистанционного автоматизированного контроля,  добровольное исполнение налогоплательщиком своих обязательств в полном объеме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5EAF0"/>
              </a:clrFrom>
              <a:clrTo>
                <a:srgbClr val="E5EA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2" y="4698469"/>
            <a:ext cx="739816" cy="55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453800" y="6342799"/>
            <a:ext cx="826230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2016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108105" y="6331913"/>
            <a:ext cx="758875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2017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31010" y="6342800"/>
            <a:ext cx="793950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2015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32871" y="6621601"/>
            <a:ext cx="407930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выездных налоговых проверок (тысяч)</a:t>
            </a:r>
          </a:p>
          <a:p>
            <a:endParaRPr lang="ru-RU" sz="400" b="1" dirty="0" smtClean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Эффективность налоговых проверок (доначислено на 1 выездную проверку, млн. руб.)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5465292" y="6828760"/>
            <a:ext cx="367579" cy="0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465292" y="7137706"/>
            <a:ext cx="367579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9503887" y="5946468"/>
            <a:ext cx="1205" cy="3241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741309" y="6331914"/>
            <a:ext cx="758875" cy="405239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2018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8445542" y="6331914"/>
            <a:ext cx="793950" cy="40523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200" b="1" dirty="0" smtClean="0">
                <a:latin typeface="Arial Narrow" panose="020B0606020202030204" pitchFamily="34" charset="0"/>
                <a:ea typeface="+mj-ea"/>
                <a:cs typeface="+mj-cs"/>
              </a:rPr>
              <a:t>2019</a:t>
            </a:r>
            <a:endParaRPr lang="ru-RU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Прямая соединительная линия 43"/>
          <p:cNvCxnSpPr/>
          <p:nvPr/>
        </p:nvCxnSpPr>
        <p:spPr>
          <a:xfrm>
            <a:off x="7544454" y="5472776"/>
            <a:ext cx="945752" cy="1113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302613" y="4603976"/>
            <a:ext cx="922761" cy="622405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8815316" y="5515906"/>
            <a:ext cx="30375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7656" y="612279"/>
            <a:ext cx="9490136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УСЛОВИЙ ДЛЯ ЗАЩИТЫ ИНТЕРЕСОВ НАЛОГОПЛАТЕЛЬЩИКОВ В РАМКАХ ДОСУДЕБНОГО УРЕГУЛИРОВАНИЯ СПОРОВ И СНИЖЕНИЯ КОЛИЧЕСТВА НАЛОГОВЫХ СПОРОВ В СУДАХ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6968" y="2237908"/>
            <a:ext cx="3888432" cy="4520074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1. Формирование единой правоприменительной практики, способствующей однозначному трактованию норм законодательства налоговыми органами,  налогоплательщиками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и плательщиками страховых взносов</a:t>
            </a:r>
          </a:p>
          <a:p>
            <a:pPr algn="just" defTabSz="1043056">
              <a:spcBef>
                <a:spcPct val="0"/>
              </a:spcBef>
            </a:pPr>
            <a:endParaRPr lang="ru-RU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оздание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удобных для налогоплательщиков и плательщиков страховых взносов сервисов с целью взаимодействия с налоговыми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органами в рамках досудебного урегулирования споров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3.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Развитие досудебных (внесудебных) способов урегулирования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споров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724" y="2344665"/>
            <a:ext cx="434634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2" y="4553297"/>
            <a:ext cx="916069" cy="8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66" y="5530089"/>
            <a:ext cx="903908" cy="90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вал 26"/>
          <p:cNvSpPr/>
          <p:nvPr/>
        </p:nvSpPr>
        <p:spPr>
          <a:xfrm>
            <a:off x="8072434" y="5098797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8,6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958861" y="6286917"/>
            <a:ext cx="1008332" cy="410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2018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919665" y="6280933"/>
            <a:ext cx="1008332" cy="41088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2019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49" y="3329740"/>
            <a:ext cx="978557" cy="8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1"/>
          <p:cNvSpPr>
            <a:spLocks noChangeArrowheads="1"/>
          </p:cNvSpPr>
          <p:nvPr/>
        </p:nvSpPr>
        <p:spPr bwMode="auto">
          <a:xfrm>
            <a:off x="5490716" y="6283977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2015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5765996" y="2775634"/>
            <a:ext cx="43465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>
                <a:solidFill>
                  <a:srgbClr val="254061"/>
                </a:solidFill>
                <a:latin typeface="Arial Narrow" pitchFamily="34" charset="0"/>
              </a:rPr>
              <a:t>Досудебный порядок урегулирования налоговых споров способствует доведению до суда наиболее значимых дел</a:t>
            </a:r>
          </a:p>
        </p:txBody>
      </p:sp>
      <p:sp>
        <p:nvSpPr>
          <p:cNvPr id="29" name="Прямоугольник 21"/>
          <p:cNvSpPr>
            <a:spLocks noChangeArrowheads="1"/>
          </p:cNvSpPr>
          <p:nvPr/>
        </p:nvSpPr>
        <p:spPr bwMode="auto">
          <a:xfrm>
            <a:off x="6250481" y="6282599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7116625" y="6289303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2017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8999851" y="5120569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8,6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5611923" y="4032456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10,6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6376197" y="4585756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9,9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7143521" y="5076775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9,7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Arial Narrow" panose="020B0606020202030204" pitchFamily="34" charset="0"/>
              </a:rPr>
              <a:t>т</a:t>
            </a:r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ыс. дел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8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Прямая соединительная линия 28"/>
          <p:cNvCxnSpPr/>
          <p:nvPr/>
        </p:nvCxnSpPr>
        <p:spPr>
          <a:xfrm flipH="1" flipV="1">
            <a:off x="7558927" y="3960917"/>
            <a:ext cx="576770" cy="437172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651769" y="3894934"/>
            <a:ext cx="1086792" cy="22924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5677" y="615290"/>
            <a:ext cx="9433770" cy="117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III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МЕР УРЕГУЛИРОВАНИЯ ЗАДОЛЖЕННОСТИ ПО НАЛОГАМ, СБОРАМ И СТРАХОВЫМ ВЗНОСАМ  И СНИЖЕНИЕ РИСКОВ ОБРАЗОВАНИЯ НОВОЙ ЗАДОЛЖЕННОСТИ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34732" y="2547836"/>
            <a:ext cx="43924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Сохранение низкого уровня соотношения объема задолженности и объема поступлений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33" y="4269466"/>
            <a:ext cx="858855" cy="61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3365">
            <a:off x="520722" y="2199224"/>
            <a:ext cx="720079" cy="6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634732" y="1919056"/>
            <a:ext cx="432048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ОЖИДАЕМЫЙ РЕЗУЛЬТАТ: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6189253" y="3973991"/>
            <a:ext cx="607007" cy="390025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654907" y="4636408"/>
            <a:ext cx="652167" cy="1764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8846452" y="5061287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2019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96936" y="5036906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2015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21"/>
          <p:cNvSpPr>
            <a:spLocks noChangeArrowheads="1"/>
          </p:cNvSpPr>
          <p:nvPr/>
        </p:nvSpPr>
        <p:spPr bwMode="auto">
          <a:xfrm>
            <a:off x="6219829" y="5040460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2016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9" name="Прямоугольник 21"/>
          <p:cNvSpPr>
            <a:spLocks noChangeArrowheads="1"/>
          </p:cNvSpPr>
          <p:nvPr/>
        </p:nvSpPr>
        <p:spPr bwMode="auto">
          <a:xfrm>
            <a:off x="7086305" y="5040460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2017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0" name="Прямоугольник 21"/>
          <p:cNvSpPr>
            <a:spLocks noChangeArrowheads="1"/>
          </p:cNvSpPr>
          <p:nvPr/>
        </p:nvSpPr>
        <p:spPr bwMode="auto">
          <a:xfrm>
            <a:off x="7901244" y="5047617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2018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5462324" y="4020808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8,4%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282892" y="3577991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9,8%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010908" y="4191459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8%*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218908" y="3697668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9</a:t>
            </a:r>
            <a:r>
              <a:rPr lang="en-US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,2</a:t>
            </a:r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8961174" y="4328608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7,9%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73806" y="6849465"/>
            <a:ext cx="4121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- без учета «разового» списания задолженности в соответствии с Федеральным законом от 28.12.2017 № 436-ФЗ</a:t>
            </a:r>
            <a:endParaRPr lang="ru-RU" sz="1200" i="1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00049" y="1923508"/>
            <a:ext cx="4041638" cy="3150469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Восстановление платежной дисциплины налогоплательщиков</a:t>
            </a:r>
          </a:p>
          <a:p>
            <a:pPr algn="just" defTabSz="1043056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качества сервиса налогового администрирования в части предоставления удобных инструментов уплаты обязательных платежей</a:t>
            </a:r>
          </a:p>
          <a:p>
            <a:pPr algn="just" defTabSz="1043056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Эффективное применение мер урегулирования задолженности</a:t>
            </a:r>
          </a:p>
          <a:p>
            <a:pPr algn="just" defTabSz="1043056">
              <a:spcBef>
                <a:spcPct val="0"/>
              </a:spcBef>
              <a:spcAft>
                <a:spcPts val="6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Перевод проектных мер взыскания в цифровое пространство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599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0196" y="608085"/>
            <a:ext cx="936104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IV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ПРИМЕНЕНИЕ ИНСТИТУТА БАНКРОТСТВА ДЛЯ ВЗЫСКАНИЯ ЗАДОЛЖЕННОСТИ ПЕРЕД РОССИЙСКОЙ ФЕДЕРАЦИЕЙ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284" y="1880121"/>
            <a:ext cx="3888432" cy="5235655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ЗАДАЧИ:</a:t>
            </a:r>
          </a:p>
          <a:p>
            <a:pPr indent="-342900" algn="just" defTabSz="1043056">
              <a:spcBef>
                <a:spcPct val="0"/>
              </a:spcBef>
              <a:spcAft>
                <a:spcPts val="900"/>
              </a:spcAft>
              <a:buAutoNum type="arabicPeriod"/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Представление интересов Российской Федерации как кредитора в делах о банкротстве, направленное на обеспечение поступлений в бюджет</a:t>
            </a:r>
          </a:p>
          <a:p>
            <a:pPr indent="-342900" algn="just" defTabSz="1043056">
              <a:spcBef>
                <a:spcPct val="0"/>
              </a:spcBef>
              <a:spcAft>
                <a:spcPts val="900"/>
              </a:spcAft>
              <a:buFontTx/>
              <a:buAutoNum type="arabicPeriod"/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Усиление роли механизма согласительных процедур, направленных на погашение накопленной налоговой задолженности в рассрочку, сохранение бизнеса и рабочих мест</a:t>
            </a:r>
          </a:p>
          <a:p>
            <a:pPr algn="just" defTabSz="1043056">
              <a:spcBef>
                <a:spcPct val="0"/>
              </a:spcBef>
              <a:spcAft>
                <a:spcPts val="900"/>
              </a:spcAft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3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Предупреждение и пресечение совершения правонарушений в сфере несостоятельности (банкротства)</a:t>
            </a:r>
          </a:p>
          <a:p>
            <a:pPr algn="just" defTabSz="1043056">
              <a:spcBef>
                <a:spcPct val="0"/>
              </a:spcBef>
              <a:spcAft>
                <a:spcPts val="900"/>
              </a:spcAft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4. Формирование мнения у налогоплательщиков и плательщиков страховых взносов  о недопустимости применения процедуры банкротства для уклонения от исполнения своих обязательств перед Российской Федерацией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5818" y="1919181"/>
            <a:ext cx="434634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5547902" y="2458675"/>
            <a:ext cx="475252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rgbClr val="254061"/>
                </a:solidFill>
                <a:latin typeface="Arial Narrow" pitchFamily="34" charset="0"/>
              </a:rPr>
              <a:t>Доля поступлений по результатам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согласительных</a:t>
            </a:r>
            <a:r>
              <a:rPr lang="ru-RU" sz="1800" b="1" i="1" dirty="0" smtClean="0">
                <a:solidFill>
                  <a:srgbClr val="254061"/>
                </a:solidFill>
                <a:latin typeface="Arial Narrow" pitchFamily="34" charset="0"/>
              </a:rPr>
              <a:t> процедур к общей сумме </a:t>
            </a:r>
            <a:r>
              <a:rPr lang="ru-RU" sz="1800" b="1" i="1" dirty="0">
                <a:solidFill>
                  <a:srgbClr val="254061"/>
                </a:solidFill>
                <a:latin typeface="Arial Narrow" pitchFamily="34" charset="0"/>
              </a:rPr>
              <a:t>поступлений </a:t>
            </a:r>
            <a:r>
              <a:rPr lang="ru-RU" sz="1800" b="1" i="1" dirty="0" smtClean="0">
                <a:solidFill>
                  <a:srgbClr val="254061"/>
                </a:solidFill>
                <a:latin typeface="Arial Narrow" pitchFamily="34" charset="0"/>
              </a:rPr>
              <a:t>в делах о банкротстве</a:t>
            </a:r>
            <a:endParaRPr lang="ru-RU" sz="1800" b="1" i="1" dirty="0">
              <a:solidFill>
                <a:srgbClr val="254061"/>
              </a:solidFill>
              <a:latin typeface="Arial Narrow" pitchFamily="34" charset="0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6" y="5993581"/>
            <a:ext cx="904499" cy="5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\\10.200.101.36\папка отдела ммп\Коллегии\картинки\Аниме\пр копия.gif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59" y="2628503"/>
            <a:ext cx="924439" cy="92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12" y="4015695"/>
            <a:ext cx="683732" cy="1093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 flipV="1">
            <a:off x="6570836" y="4212679"/>
            <a:ext cx="2150774" cy="157350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21"/>
          <p:cNvSpPr>
            <a:spLocks noChangeArrowheads="1"/>
          </p:cNvSpPr>
          <p:nvPr/>
        </p:nvSpPr>
        <p:spPr bwMode="auto">
          <a:xfrm>
            <a:off x="8266560" y="6693363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2019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3" name="Прямоугольник 21"/>
          <p:cNvSpPr>
            <a:spLocks noChangeArrowheads="1"/>
          </p:cNvSpPr>
          <p:nvPr/>
        </p:nvSpPr>
        <p:spPr bwMode="auto">
          <a:xfrm>
            <a:off x="6066804" y="6688093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2017 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325610" y="3830280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5,5%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6174836" y="5390185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4,1%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7250223" y="4598185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57150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w="69850" h="25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5%</a:t>
            </a:r>
            <a:endParaRPr lang="ru-RU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21"/>
          <p:cNvSpPr>
            <a:spLocks noChangeArrowheads="1"/>
          </p:cNvSpPr>
          <p:nvPr/>
        </p:nvSpPr>
        <p:spPr bwMode="auto">
          <a:xfrm>
            <a:off x="7243500" y="6688093"/>
            <a:ext cx="1008063" cy="41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2018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33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46031</TotalTime>
  <Words>1524</Words>
  <Application>Microsoft Office PowerPoint</Application>
  <PresentationFormat>Произвольный</PresentationFormat>
  <Paragraphs>289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Present_FNS2012_A4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Алексеева Екатерина Сергеевна</cp:lastModifiedBy>
  <cp:revision>597</cp:revision>
  <cp:lastPrinted>2019-04-02T07:30:00Z</cp:lastPrinted>
  <dcterms:created xsi:type="dcterms:W3CDTF">2013-03-01T11:19:43Z</dcterms:created>
  <dcterms:modified xsi:type="dcterms:W3CDTF">2019-04-08T06:26:32Z</dcterms:modified>
</cp:coreProperties>
</file>